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56" r:id="rId3"/>
    <p:sldId id="262" r:id="rId4"/>
    <p:sldId id="257" r:id="rId5"/>
    <p:sldId id="258" r:id="rId6"/>
    <p:sldId id="259" r:id="rId7"/>
    <p:sldId id="260" r:id="rId8"/>
    <p:sldId id="261" r:id="rId9"/>
    <p:sldId id="263"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66" d="100"/>
          <a:sy n="66" d="100"/>
        </p:scale>
        <p:origin x="2256" y="10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2025/3/31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2025/3/31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2025/3/31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2025/3/31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2025/3/31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2025/3/31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2025/3/31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2025/3/31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44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2025/3/31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2025/3/31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694758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2025/3/31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2025/3/31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356A79-A233-DB88-CDCB-BA932DC80566}"/>
              </a:ext>
            </a:extLst>
          </p:cNvPr>
          <p:cNvSpPr>
            <a:spLocks noGrp="1"/>
          </p:cNvSpPr>
          <p:nvPr>
            <p:ph type="title"/>
          </p:nvPr>
        </p:nvSpPr>
        <p:spPr>
          <a:xfrm>
            <a:off x="1449614" y="650648"/>
            <a:ext cx="9292771" cy="5556704"/>
          </a:xfrm>
        </p:spPr>
        <p:txBody>
          <a:bodyPr>
            <a:normAutofit/>
          </a:bodyPr>
          <a:lstStyle/>
          <a:p>
            <a:pPr algn="ctr"/>
            <a:r>
              <a:rPr lang="en-US" altLang="zh-CN" sz="34400" dirty="0"/>
              <a:t>Yibin</a:t>
            </a:r>
            <a:endParaRPr lang="zh-CN" altLang="en-US" sz="34400" dirty="0"/>
          </a:p>
        </p:txBody>
      </p:sp>
    </p:spTree>
    <p:extLst>
      <p:ext uri="{BB962C8B-B14F-4D97-AF65-F5344CB8AC3E}">
        <p14:creationId xmlns:p14="http://schemas.microsoft.com/office/powerpoint/2010/main" val="531666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4F9555-FC06-C00F-F527-CB4DF511CD72}"/>
              </a:ext>
            </a:extLst>
          </p:cNvPr>
          <p:cNvSpPr>
            <a:spLocks noGrp="1"/>
          </p:cNvSpPr>
          <p:nvPr>
            <p:ph type="ctrTitle"/>
          </p:nvPr>
        </p:nvSpPr>
        <p:spPr>
          <a:xfrm>
            <a:off x="269967" y="2541859"/>
            <a:ext cx="11991702" cy="2387600"/>
          </a:xfrm>
        </p:spPr>
        <p:txBody>
          <a:bodyPr>
            <a:noAutofit/>
          </a:bodyPr>
          <a:lstStyle/>
          <a:p>
            <a:pPr algn="l"/>
            <a:r>
              <a:rPr lang="en-US" altLang="zh-CN" sz="2000" dirty="0">
                <a:effectLst/>
              </a:rPr>
              <a:t>Located in southern Sichuan, at the confluence of the Jinsha River, Min River, and Yangtze River, earning the title "The First City of the Yangtze River".</a:t>
            </a:r>
            <a:br>
              <a:rPr lang="en-US" altLang="zh-CN" sz="2000" dirty="0">
                <a:effectLst/>
              </a:rPr>
            </a:br>
            <a:br>
              <a:rPr lang="en-US" altLang="zh-CN" sz="2000" dirty="0">
                <a:effectLst/>
              </a:rPr>
            </a:br>
            <a:r>
              <a:rPr lang="en-US" altLang="zh-CN" sz="2000" dirty="0">
                <a:effectLst/>
              </a:rPr>
              <a:t>Known as "China’s Liquor Capital" (home of </a:t>
            </a:r>
            <a:r>
              <a:rPr lang="en-US" altLang="zh-CN" sz="2000" dirty="0" err="1">
                <a:effectLst/>
              </a:rPr>
              <a:t>Wuliangye</a:t>
            </a:r>
            <a:r>
              <a:rPr lang="en-US" altLang="zh-CN" sz="2000" dirty="0">
                <a:effectLst/>
              </a:rPr>
              <a:t>) and "Bamboo City" (famed for the </a:t>
            </a:r>
            <a:r>
              <a:rPr lang="en-US" altLang="zh-CN" sz="2000" dirty="0" err="1">
                <a:effectLst/>
              </a:rPr>
              <a:t>Shunan</a:t>
            </a:r>
            <a:r>
              <a:rPr lang="en-US" altLang="zh-CN" sz="2000" dirty="0">
                <a:effectLst/>
              </a:rPr>
              <a:t> Bamboo Sea).</a:t>
            </a:r>
            <a:br>
              <a:rPr lang="en-US" altLang="zh-CN" sz="2000" dirty="0">
                <a:effectLst/>
              </a:rPr>
            </a:br>
            <a:br>
              <a:rPr lang="en-US" altLang="zh-CN" sz="2000" dirty="0">
                <a:effectLst/>
              </a:rPr>
            </a:br>
            <a:r>
              <a:rPr lang="en-US" altLang="zh-CN" sz="2000" dirty="0">
                <a:effectLst/>
              </a:rPr>
              <a:t>Rich historical and cultural heritage, including ancient towns and revolutionary sites like the Zhao </a:t>
            </a:r>
            <a:r>
              <a:rPr lang="en-US" altLang="zh-CN" sz="2000" dirty="0" err="1">
                <a:effectLst/>
              </a:rPr>
              <a:t>Yiman</a:t>
            </a:r>
            <a:r>
              <a:rPr lang="en-US" altLang="zh-CN" sz="2000" dirty="0">
                <a:effectLst/>
              </a:rPr>
              <a:t> Memorial Hal.</a:t>
            </a:r>
            <a:br>
              <a:rPr lang="en-US" altLang="zh-CN" sz="2000" dirty="0">
                <a:effectLst/>
              </a:rPr>
            </a:br>
            <a:endParaRPr lang="zh-CN" altLang="en-US" sz="2000" dirty="0"/>
          </a:p>
        </p:txBody>
      </p:sp>
      <p:sp>
        <p:nvSpPr>
          <p:cNvPr id="3" name="副标题 2">
            <a:extLst>
              <a:ext uri="{FF2B5EF4-FFF2-40B4-BE49-F238E27FC236}">
                <a16:creationId xmlns:a16="http://schemas.microsoft.com/office/drawing/2014/main" id="{D009B78D-D81D-10A7-ECE6-5691D4689818}"/>
              </a:ext>
            </a:extLst>
          </p:cNvPr>
          <p:cNvSpPr>
            <a:spLocks noGrp="1"/>
          </p:cNvSpPr>
          <p:nvPr>
            <p:ph type="subTitle" idx="1"/>
          </p:nvPr>
        </p:nvSpPr>
        <p:spPr>
          <a:xfrm>
            <a:off x="1393371" y="1121954"/>
            <a:ext cx="9144000" cy="1655762"/>
          </a:xfrm>
        </p:spPr>
        <p:txBody>
          <a:bodyPr>
            <a:normAutofit/>
          </a:bodyPr>
          <a:lstStyle/>
          <a:p>
            <a:r>
              <a:rPr lang="en-US" altLang="zh-CN" sz="4400" dirty="0"/>
              <a:t>Yibin</a:t>
            </a:r>
            <a:endParaRPr lang="zh-CN" altLang="en-US" sz="4400" dirty="0"/>
          </a:p>
        </p:txBody>
      </p:sp>
      <p:sp>
        <p:nvSpPr>
          <p:cNvPr id="4" name="文本框 3">
            <a:extLst>
              <a:ext uri="{FF2B5EF4-FFF2-40B4-BE49-F238E27FC236}">
                <a16:creationId xmlns:a16="http://schemas.microsoft.com/office/drawing/2014/main" id="{D3AD7A80-B2AF-D8CE-A7E2-72470EFE8949}"/>
              </a:ext>
            </a:extLst>
          </p:cNvPr>
          <p:cNvSpPr txBox="1"/>
          <p:nvPr/>
        </p:nvSpPr>
        <p:spPr>
          <a:xfrm>
            <a:off x="346229" y="5086905"/>
            <a:ext cx="11532093" cy="553998"/>
          </a:xfrm>
          <a:prstGeom prst="rect">
            <a:avLst/>
          </a:prstGeom>
          <a:noFill/>
        </p:spPr>
        <p:txBody>
          <a:bodyPr wrap="square" rtlCol="0">
            <a:spAutoFit/>
          </a:bodyPr>
          <a:lstStyle/>
          <a:p>
            <a:r>
              <a:rPr lang="zh-CN" altLang="en-US" sz="1400" dirty="0"/>
              <a:t>位于四川省南部，金沙江、岷江、长江交汇处，素有“长江第一城”的美誉。被誉为“中国酒都”（五粮液之乡）和“竹城”（以蜀南竹海而闻名）。历史文化遗产丰富，包括古镇和革命遗址赵义满</a:t>
            </a:r>
            <a:r>
              <a:rPr lang="zh-CN" altLang="en-US" sz="1600" dirty="0"/>
              <a:t>纪念馆</a:t>
            </a:r>
            <a:r>
              <a:rPr lang="zh-CN" altLang="en-US" sz="1400" dirty="0"/>
              <a:t>等。</a:t>
            </a:r>
          </a:p>
        </p:txBody>
      </p:sp>
    </p:spTree>
    <p:extLst>
      <p:ext uri="{BB962C8B-B14F-4D97-AF65-F5344CB8AC3E}">
        <p14:creationId xmlns:p14="http://schemas.microsoft.com/office/powerpoint/2010/main" val="4012797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85277FE3-10C5-7843-9ED9-4D9BE64B4559}"/>
              </a:ext>
            </a:extLst>
          </p:cNvPr>
          <p:cNvPicPr>
            <a:picLocks noChangeAspect="1"/>
          </p:cNvPicPr>
          <p:nvPr/>
        </p:nvPicPr>
        <p:blipFill>
          <a:blip r:embed="rId2"/>
          <a:stretch>
            <a:fillRect/>
          </a:stretch>
        </p:blipFill>
        <p:spPr>
          <a:xfrm>
            <a:off x="0" y="2827687"/>
            <a:ext cx="7968910" cy="4019202"/>
          </a:xfrm>
          <a:prstGeom prst="rect">
            <a:avLst/>
          </a:prstGeom>
        </p:spPr>
      </p:pic>
      <p:pic>
        <p:nvPicPr>
          <p:cNvPr id="5" name="图片 4">
            <a:extLst>
              <a:ext uri="{FF2B5EF4-FFF2-40B4-BE49-F238E27FC236}">
                <a16:creationId xmlns:a16="http://schemas.microsoft.com/office/drawing/2014/main" id="{ABB69402-3DA6-7775-82C8-04FABD4FF0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160259" y="826260"/>
            <a:ext cx="7629874" cy="4433607"/>
          </a:xfrm>
          <a:prstGeom prst="rect">
            <a:avLst/>
          </a:prstGeom>
        </p:spPr>
      </p:pic>
      <p:sp>
        <p:nvSpPr>
          <p:cNvPr id="2" name="标题 1">
            <a:extLst>
              <a:ext uri="{FF2B5EF4-FFF2-40B4-BE49-F238E27FC236}">
                <a16:creationId xmlns:a16="http://schemas.microsoft.com/office/drawing/2014/main" id="{4588C995-764B-4F19-77FA-CAD4D8902A3B}"/>
              </a:ext>
            </a:extLst>
          </p:cNvPr>
          <p:cNvSpPr>
            <a:spLocks noGrp="1"/>
          </p:cNvSpPr>
          <p:nvPr>
            <p:ph type="title"/>
          </p:nvPr>
        </p:nvSpPr>
        <p:spPr>
          <a:xfrm>
            <a:off x="1825171" y="365125"/>
            <a:ext cx="10515600" cy="1325563"/>
          </a:xfrm>
        </p:spPr>
        <p:txBody>
          <a:bodyPr/>
          <a:lstStyle/>
          <a:p>
            <a:r>
              <a:rPr lang="en-US" altLang="zh-CN" dirty="0" err="1">
                <a:effectLst/>
              </a:rPr>
              <a:t>Wuliangye</a:t>
            </a:r>
            <a:r>
              <a:rPr lang="en-US" altLang="zh-CN" dirty="0">
                <a:effectLst/>
              </a:rPr>
              <a:t> – China’s Liquor King</a:t>
            </a:r>
            <a:endParaRPr lang="zh-CN" altLang="en-US" dirty="0"/>
          </a:p>
        </p:txBody>
      </p:sp>
      <p:sp>
        <p:nvSpPr>
          <p:cNvPr id="3" name="内容占位符 2">
            <a:extLst>
              <a:ext uri="{FF2B5EF4-FFF2-40B4-BE49-F238E27FC236}">
                <a16:creationId xmlns:a16="http://schemas.microsoft.com/office/drawing/2014/main" id="{225FDD32-E4C2-315C-EF56-FCE36D1C81F0}"/>
              </a:ext>
            </a:extLst>
          </p:cNvPr>
          <p:cNvSpPr>
            <a:spLocks noGrp="1"/>
          </p:cNvSpPr>
          <p:nvPr>
            <p:ph idx="1"/>
          </p:nvPr>
        </p:nvSpPr>
        <p:spPr>
          <a:xfrm>
            <a:off x="344714" y="1427843"/>
            <a:ext cx="10515600" cy="525689"/>
          </a:xfrm>
        </p:spPr>
        <p:txBody>
          <a:bodyPr>
            <a:normAutofit/>
          </a:bodyPr>
          <a:lstStyle/>
          <a:p>
            <a:pPr marL="0" indent="0">
              <a:buNone/>
            </a:pPr>
            <a:r>
              <a:rPr lang="en-US" altLang="zh-CN" sz="2400" b="1" dirty="0">
                <a:effectLst/>
              </a:rPr>
              <a:t>One of China’s most iconic liquors, produced in Yibin since the Ming Dynasty.</a:t>
            </a:r>
            <a:endParaRPr lang="zh-CN" altLang="en-US" sz="2400" b="1" dirty="0"/>
          </a:p>
        </p:txBody>
      </p:sp>
      <p:sp>
        <p:nvSpPr>
          <p:cNvPr id="8" name="文本框 7">
            <a:extLst>
              <a:ext uri="{FF2B5EF4-FFF2-40B4-BE49-F238E27FC236}">
                <a16:creationId xmlns:a16="http://schemas.microsoft.com/office/drawing/2014/main" id="{0C1A4DD1-FD86-3980-40FA-C1FDD70F32AD}"/>
              </a:ext>
            </a:extLst>
          </p:cNvPr>
          <p:cNvSpPr txBox="1"/>
          <p:nvPr/>
        </p:nvSpPr>
        <p:spPr>
          <a:xfrm>
            <a:off x="115090" y="2168089"/>
            <a:ext cx="8366413" cy="707886"/>
          </a:xfrm>
          <a:prstGeom prst="rect">
            <a:avLst/>
          </a:prstGeom>
          <a:noFill/>
        </p:spPr>
        <p:txBody>
          <a:bodyPr wrap="square" rtlCol="0">
            <a:spAutoFit/>
          </a:bodyPr>
          <a:lstStyle/>
          <a:p>
            <a:r>
              <a:rPr lang="en-US" altLang="zh-CN" sz="2000" dirty="0">
                <a:effectLst/>
              </a:rPr>
              <a:t>Uses five grains (sorghum, rice, glutinous rice, wheat, corn) and ancient fermentation techniques.</a:t>
            </a:r>
            <a:endParaRPr lang="zh-CN" altLang="en-US" sz="2000" dirty="0"/>
          </a:p>
        </p:txBody>
      </p:sp>
    </p:spTree>
    <p:extLst>
      <p:ext uri="{BB962C8B-B14F-4D97-AF65-F5344CB8AC3E}">
        <p14:creationId xmlns:p14="http://schemas.microsoft.com/office/powerpoint/2010/main" val="184584412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AFC23E-06E0-C9D2-505C-DFFE58A58682}"/>
              </a:ext>
            </a:extLst>
          </p:cNvPr>
          <p:cNvSpPr>
            <a:spLocks noGrp="1"/>
          </p:cNvSpPr>
          <p:nvPr>
            <p:ph type="title"/>
          </p:nvPr>
        </p:nvSpPr>
        <p:spPr>
          <a:xfrm>
            <a:off x="3721593" y="2295505"/>
            <a:ext cx="4748814" cy="1325563"/>
          </a:xfrm>
        </p:spPr>
        <p:txBody>
          <a:bodyPr>
            <a:normAutofit/>
          </a:bodyPr>
          <a:lstStyle/>
          <a:p>
            <a:r>
              <a:rPr lang="en-US" altLang="zh-CN" sz="4000" dirty="0">
                <a:effectLst/>
              </a:rPr>
              <a:t>Yibin Burning Noodles</a:t>
            </a:r>
            <a:endParaRPr lang="zh-CN" altLang="en-US" sz="4000" dirty="0"/>
          </a:p>
        </p:txBody>
      </p:sp>
      <p:sp>
        <p:nvSpPr>
          <p:cNvPr id="4" name="文本框 3">
            <a:extLst>
              <a:ext uri="{FF2B5EF4-FFF2-40B4-BE49-F238E27FC236}">
                <a16:creationId xmlns:a16="http://schemas.microsoft.com/office/drawing/2014/main" id="{95788A33-ED15-0334-B857-AA9521F788FB}"/>
              </a:ext>
            </a:extLst>
          </p:cNvPr>
          <p:cNvSpPr txBox="1"/>
          <p:nvPr/>
        </p:nvSpPr>
        <p:spPr>
          <a:xfrm>
            <a:off x="3504708" y="3231720"/>
            <a:ext cx="5586167" cy="1569660"/>
          </a:xfrm>
          <a:prstGeom prst="rect">
            <a:avLst/>
          </a:prstGeom>
          <a:noFill/>
        </p:spPr>
        <p:txBody>
          <a:bodyPr wrap="square" rtlCol="0">
            <a:spAutoFit/>
          </a:bodyPr>
          <a:lstStyle/>
          <a:p>
            <a:pPr>
              <a:buNone/>
            </a:pPr>
            <a:r>
              <a:rPr lang="en-US" altLang="zh-CN" sz="9600" dirty="0">
                <a:effectLst/>
                <a:highlight>
                  <a:srgbClr val="C0C0C0"/>
                </a:highlight>
              </a:rPr>
              <a:t>What is it?</a:t>
            </a:r>
          </a:p>
        </p:txBody>
      </p:sp>
    </p:spTree>
    <p:extLst>
      <p:ext uri="{BB962C8B-B14F-4D97-AF65-F5344CB8AC3E}">
        <p14:creationId xmlns:p14="http://schemas.microsoft.com/office/powerpoint/2010/main" val="371382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94A6FF-EACB-390C-8BCC-B6F5AC7712E8}"/>
              </a:ext>
            </a:extLst>
          </p:cNvPr>
          <p:cNvSpPr>
            <a:spLocks noGrp="1"/>
          </p:cNvSpPr>
          <p:nvPr>
            <p:ph type="title"/>
          </p:nvPr>
        </p:nvSpPr>
        <p:spPr>
          <a:xfrm>
            <a:off x="678543" y="992265"/>
            <a:ext cx="6494755" cy="833360"/>
          </a:xfrm>
        </p:spPr>
        <p:txBody>
          <a:bodyPr>
            <a:normAutofit/>
          </a:bodyPr>
          <a:lstStyle/>
          <a:p>
            <a:r>
              <a:rPr lang="en-US" altLang="zh-CN" sz="4800" dirty="0">
                <a:effectLst/>
              </a:rPr>
              <a:t>Yibin Burning Noodles</a:t>
            </a:r>
            <a:endParaRPr lang="zh-CN" altLang="en-US" sz="4800" dirty="0"/>
          </a:p>
        </p:txBody>
      </p:sp>
      <p:sp>
        <p:nvSpPr>
          <p:cNvPr id="3" name="内容占位符 2">
            <a:extLst>
              <a:ext uri="{FF2B5EF4-FFF2-40B4-BE49-F238E27FC236}">
                <a16:creationId xmlns:a16="http://schemas.microsoft.com/office/drawing/2014/main" id="{14829A36-804D-08D2-86B7-FE8BA1F685F0}"/>
              </a:ext>
            </a:extLst>
          </p:cNvPr>
          <p:cNvSpPr>
            <a:spLocks noGrp="1"/>
          </p:cNvSpPr>
          <p:nvPr>
            <p:ph idx="1"/>
          </p:nvPr>
        </p:nvSpPr>
        <p:spPr>
          <a:xfrm>
            <a:off x="838200" y="2005695"/>
            <a:ext cx="5447190" cy="3385567"/>
          </a:xfrm>
        </p:spPr>
        <p:txBody>
          <a:bodyPr>
            <a:normAutofit fontScale="77500" lnSpcReduction="20000"/>
          </a:bodyPr>
          <a:lstStyle/>
          <a:p>
            <a:pPr>
              <a:buNone/>
            </a:pPr>
            <a:r>
              <a:rPr lang="en-US" altLang="zh-CN" dirty="0">
                <a:effectLst/>
              </a:rPr>
              <a:t>A traditional Sichuan snack originating in Yibin, originally called </a:t>
            </a:r>
            <a:r>
              <a:rPr lang="en-US" altLang="zh-CN" dirty="0" err="1">
                <a:effectLst/>
              </a:rPr>
              <a:t>Xufu</a:t>
            </a:r>
            <a:r>
              <a:rPr lang="en-US" altLang="zh-CN" dirty="0">
                <a:effectLst/>
              </a:rPr>
              <a:t> Burning Noodles.</a:t>
            </a:r>
          </a:p>
          <a:p>
            <a:pPr>
              <a:buNone/>
            </a:pPr>
            <a:r>
              <a:rPr lang="en-US" altLang="zh-CN" dirty="0">
                <a:effectLst/>
              </a:rPr>
              <a:t>Named for its oil-rich, water-free texture that allows it to ignite when lit.</a:t>
            </a:r>
          </a:p>
          <a:p>
            <a:pPr>
              <a:buNone/>
            </a:pPr>
            <a:r>
              <a:rPr lang="en-US" altLang="zh-CN" b="1" dirty="0">
                <a:effectLst/>
              </a:rPr>
              <a:t>Key Ingredients:</a:t>
            </a:r>
          </a:p>
          <a:p>
            <a:pPr>
              <a:buNone/>
            </a:pPr>
            <a:r>
              <a:rPr lang="en-US" altLang="zh-CN" sz="2400" dirty="0">
                <a:effectLst/>
              </a:rPr>
              <a:t>Local noodles, Yibin preserved vegetables (Sui Mi Ya Cai), chili oil, sesame, peanuts, and spices.</a:t>
            </a:r>
          </a:p>
          <a:p>
            <a:pPr>
              <a:buNone/>
            </a:pPr>
            <a:r>
              <a:rPr lang="en-US" altLang="zh-CN" sz="3000" b="1" dirty="0">
                <a:effectLst/>
              </a:rPr>
              <a:t>Features:</a:t>
            </a:r>
          </a:p>
          <a:p>
            <a:pPr marL="0" indent="0">
              <a:buNone/>
            </a:pPr>
            <a:r>
              <a:rPr lang="en-US" altLang="zh-CN" sz="2400" dirty="0">
                <a:effectLst/>
              </a:rPr>
              <a:t>Spicy, aromatic, and crispy. Served with a light broth to balance richness.</a:t>
            </a:r>
          </a:p>
          <a:p>
            <a:endParaRPr lang="zh-CN" altLang="en-US" dirty="0"/>
          </a:p>
        </p:txBody>
      </p:sp>
      <p:pic>
        <p:nvPicPr>
          <p:cNvPr id="5" name="图片 4">
            <a:extLst>
              <a:ext uri="{FF2B5EF4-FFF2-40B4-BE49-F238E27FC236}">
                <a16:creationId xmlns:a16="http://schemas.microsoft.com/office/drawing/2014/main" id="{298F36F5-B19A-74B1-4161-51D7D2E084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9075" y="1465484"/>
            <a:ext cx="4934725" cy="4105848"/>
          </a:xfrm>
          <a:prstGeom prst="rect">
            <a:avLst/>
          </a:prstGeom>
        </p:spPr>
      </p:pic>
      <p:sp>
        <p:nvSpPr>
          <p:cNvPr id="6" name="文本框 5">
            <a:extLst>
              <a:ext uri="{FF2B5EF4-FFF2-40B4-BE49-F238E27FC236}">
                <a16:creationId xmlns:a16="http://schemas.microsoft.com/office/drawing/2014/main" id="{58E2F8D1-DEDC-A364-D210-D72242679A36}"/>
              </a:ext>
            </a:extLst>
          </p:cNvPr>
          <p:cNvSpPr txBox="1"/>
          <p:nvPr/>
        </p:nvSpPr>
        <p:spPr>
          <a:xfrm>
            <a:off x="838198" y="5391262"/>
            <a:ext cx="5447191" cy="1323439"/>
          </a:xfrm>
          <a:prstGeom prst="rect">
            <a:avLst/>
          </a:prstGeom>
          <a:noFill/>
        </p:spPr>
        <p:txBody>
          <a:bodyPr wrap="square" rtlCol="0">
            <a:spAutoFit/>
          </a:bodyPr>
          <a:lstStyle/>
          <a:p>
            <a:r>
              <a:rPr lang="zh-CN" altLang="en-US" sz="1600" dirty="0"/>
              <a:t>起源于宜宾的四川传统小吃，原名徐府烧面。以其富含石油、无水的质地命名，使其在点燃时能够点燃。主要成分：当地面条、宜宾腊菜（隋米雅菜）、辣椒油、芝麻、花生和香料。特征：辣、香、脆。配以清淡的肉汤，以平衡油腻感。</a:t>
            </a:r>
          </a:p>
        </p:txBody>
      </p:sp>
    </p:spTree>
    <p:extLst>
      <p:ext uri="{BB962C8B-B14F-4D97-AF65-F5344CB8AC3E}">
        <p14:creationId xmlns:p14="http://schemas.microsoft.com/office/powerpoint/2010/main" val="10677060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4D3F3F-CD80-16FD-2C7F-5181EA73FB48}"/>
              </a:ext>
            </a:extLst>
          </p:cNvPr>
          <p:cNvSpPr>
            <a:spLocks noGrp="1"/>
          </p:cNvSpPr>
          <p:nvPr>
            <p:ph type="title"/>
          </p:nvPr>
        </p:nvSpPr>
        <p:spPr>
          <a:xfrm>
            <a:off x="2841172" y="681037"/>
            <a:ext cx="10515600" cy="1325563"/>
          </a:xfrm>
        </p:spPr>
        <p:txBody>
          <a:bodyPr>
            <a:normAutofit/>
          </a:bodyPr>
          <a:lstStyle/>
          <a:p>
            <a:r>
              <a:rPr lang="en-US" altLang="zh-CN" sz="4800" dirty="0">
                <a:effectLst/>
              </a:rPr>
              <a:t>Yibin Burning Noodles</a:t>
            </a:r>
            <a:endParaRPr lang="zh-CN" altLang="en-US" sz="4800" dirty="0"/>
          </a:p>
        </p:txBody>
      </p:sp>
      <p:sp>
        <p:nvSpPr>
          <p:cNvPr id="3" name="内容占位符 2">
            <a:extLst>
              <a:ext uri="{FF2B5EF4-FFF2-40B4-BE49-F238E27FC236}">
                <a16:creationId xmlns:a16="http://schemas.microsoft.com/office/drawing/2014/main" id="{767E8923-2F48-C4BE-224A-B0F6E3793CFA}"/>
              </a:ext>
            </a:extLst>
          </p:cNvPr>
          <p:cNvSpPr>
            <a:spLocks noGrp="1"/>
          </p:cNvSpPr>
          <p:nvPr>
            <p:ph idx="1"/>
          </p:nvPr>
        </p:nvSpPr>
        <p:spPr>
          <a:xfrm>
            <a:off x="838200" y="1825625"/>
            <a:ext cx="5257800" cy="4351338"/>
          </a:xfrm>
        </p:spPr>
        <p:txBody>
          <a:bodyPr>
            <a:normAutofit/>
          </a:bodyPr>
          <a:lstStyle/>
          <a:p>
            <a:pPr>
              <a:buNone/>
            </a:pPr>
            <a:r>
              <a:rPr lang="en-US" altLang="zh-CN" sz="2400" b="1" dirty="0">
                <a:effectLst/>
              </a:rPr>
              <a:t>History:</a:t>
            </a:r>
          </a:p>
          <a:p>
            <a:pPr>
              <a:buNone/>
            </a:pPr>
            <a:r>
              <a:rPr lang="en-US" altLang="zh-CN" sz="2000" dirty="0">
                <a:effectLst/>
              </a:rPr>
              <a:t>Dates back to the Qing Dynasty (late 19th century).</a:t>
            </a:r>
          </a:p>
          <a:p>
            <a:pPr>
              <a:buNone/>
            </a:pPr>
            <a:r>
              <a:rPr lang="en-US" altLang="zh-CN" sz="2400" b="1" dirty="0">
                <a:effectLst/>
              </a:rPr>
              <a:t>Awards:</a:t>
            </a:r>
          </a:p>
          <a:p>
            <a:pPr>
              <a:buNone/>
            </a:pPr>
            <a:r>
              <a:rPr lang="en-US" altLang="zh-CN" sz="2000" dirty="0">
                <a:effectLst/>
              </a:rPr>
              <a:t>Recognized as a "Chinese Famous Snack" (1997) and listed in Sichuan’s Intangible Cultural Heritage (2011).</a:t>
            </a:r>
          </a:p>
          <a:p>
            <a:pPr>
              <a:buNone/>
            </a:pPr>
            <a:r>
              <a:rPr lang="en-US" altLang="zh-CN" sz="2400" b="1" dirty="0">
                <a:effectLst/>
              </a:rPr>
              <a:t>Modern Variations:</a:t>
            </a:r>
          </a:p>
          <a:p>
            <a:pPr marL="0" indent="0">
              <a:buNone/>
            </a:pPr>
            <a:r>
              <a:rPr lang="en-US" altLang="zh-CN" sz="2000" dirty="0">
                <a:effectLst/>
              </a:rPr>
              <a:t>Includes meat-based (Hun Ran Mian) and soup versions (Ran Tang Mian).</a:t>
            </a:r>
          </a:p>
        </p:txBody>
      </p:sp>
      <p:pic>
        <p:nvPicPr>
          <p:cNvPr id="5" name="图片 4">
            <a:extLst>
              <a:ext uri="{FF2B5EF4-FFF2-40B4-BE49-F238E27FC236}">
                <a16:creationId xmlns:a16="http://schemas.microsoft.com/office/drawing/2014/main" id="{FB7BF866-D38D-4E45-1F46-8ED7EA53D9CC}"/>
              </a:ext>
            </a:extLst>
          </p:cNvPr>
          <p:cNvPicPr>
            <a:picLocks noChangeAspect="1"/>
          </p:cNvPicPr>
          <p:nvPr/>
        </p:nvPicPr>
        <p:blipFill>
          <a:blip r:embed="rId2"/>
          <a:stretch>
            <a:fillRect/>
          </a:stretch>
        </p:blipFill>
        <p:spPr>
          <a:xfrm>
            <a:off x="6212114" y="1643646"/>
            <a:ext cx="5489144" cy="4471761"/>
          </a:xfrm>
          <a:prstGeom prst="rect">
            <a:avLst/>
          </a:prstGeom>
        </p:spPr>
      </p:pic>
      <p:sp>
        <p:nvSpPr>
          <p:cNvPr id="6" name="文本框 5">
            <a:extLst>
              <a:ext uri="{FF2B5EF4-FFF2-40B4-BE49-F238E27FC236}">
                <a16:creationId xmlns:a16="http://schemas.microsoft.com/office/drawing/2014/main" id="{3C018CD6-D881-1662-3727-9F81AE88C0F1}"/>
              </a:ext>
            </a:extLst>
          </p:cNvPr>
          <p:cNvSpPr txBox="1"/>
          <p:nvPr/>
        </p:nvSpPr>
        <p:spPr>
          <a:xfrm>
            <a:off x="838200" y="5576798"/>
            <a:ext cx="5315858" cy="1077218"/>
          </a:xfrm>
          <a:prstGeom prst="rect">
            <a:avLst/>
          </a:prstGeom>
          <a:noFill/>
        </p:spPr>
        <p:txBody>
          <a:bodyPr wrap="square" rtlCol="0">
            <a:spAutoFit/>
          </a:bodyPr>
          <a:lstStyle/>
          <a:p>
            <a:r>
              <a:rPr lang="zh-CN" altLang="en-US" sz="1600" dirty="0"/>
              <a:t>历史：可以追溯到清朝（</a:t>
            </a:r>
            <a:r>
              <a:rPr lang="en-US" altLang="zh-CN" sz="1600" dirty="0"/>
              <a:t>19</a:t>
            </a:r>
            <a:r>
              <a:rPr lang="zh-CN" altLang="en-US" sz="1600" dirty="0"/>
              <a:t>世纪末）。奖品：</a:t>
            </a:r>
            <a:r>
              <a:rPr lang="en-US" altLang="zh-CN" sz="1600" dirty="0"/>
              <a:t>1997</a:t>
            </a:r>
            <a:r>
              <a:rPr lang="zh-CN" altLang="en-US" sz="1600" dirty="0"/>
              <a:t>年被认定为“中国名小吃”，</a:t>
            </a:r>
            <a:r>
              <a:rPr lang="en-US" altLang="zh-CN" sz="1600" dirty="0"/>
              <a:t>2011</a:t>
            </a:r>
            <a:r>
              <a:rPr lang="zh-CN" altLang="en-US" sz="1600" dirty="0"/>
              <a:t>年被列入四川省非物质文化遗产名录。现代变奏曲：包括肉制品（浑然面）和汤制品（然汤面）。</a:t>
            </a:r>
          </a:p>
        </p:txBody>
      </p:sp>
    </p:spTree>
    <p:extLst>
      <p:ext uri="{BB962C8B-B14F-4D97-AF65-F5344CB8AC3E}">
        <p14:creationId xmlns:p14="http://schemas.microsoft.com/office/powerpoint/2010/main" val="8435358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0CB3F27F-FC03-6EE2-CA85-73CDA1ADF7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6828" y="1137157"/>
            <a:ext cx="6589521" cy="4180114"/>
          </a:xfrm>
          <a:prstGeom prst="rect">
            <a:avLst/>
          </a:prstGeom>
        </p:spPr>
      </p:pic>
      <p:sp>
        <p:nvSpPr>
          <p:cNvPr id="2" name="标题 1">
            <a:extLst>
              <a:ext uri="{FF2B5EF4-FFF2-40B4-BE49-F238E27FC236}">
                <a16:creationId xmlns:a16="http://schemas.microsoft.com/office/drawing/2014/main" id="{12BC3F85-2900-D03B-DA38-D7D3D23AC8C8}"/>
              </a:ext>
            </a:extLst>
          </p:cNvPr>
          <p:cNvSpPr>
            <a:spLocks noGrp="1"/>
          </p:cNvSpPr>
          <p:nvPr>
            <p:ph type="title"/>
          </p:nvPr>
        </p:nvSpPr>
        <p:spPr>
          <a:xfrm>
            <a:off x="-1175657" y="42752"/>
            <a:ext cx="10515600" cy="1325563"/>
          </a:xfrm>
        </p:spPr>
        <p:txBody>
          <a:bodyPr/>
          <a:lstStyle/>
          <a:p>
            <a:pPr algn="ctr"/>
            <a:r>
              <a:rPr lang="en-US" altLang="zh-CN" b="1" dirty="0">
                <a:effectLst/>
              </a:rPr>
              <a:t>The First City of the Yangtze River</a:t>
            </a:r>
            <a:endParaRPr lang="zh-CN" altLang="en-US" b="1" dirty="0"/>
          </a:p>
        </p:txBody>
      </p:sp>
      <p:sp>
        <p:nvSpPr>
          <p:cNvPr id="3" name="内容占位符 2">
            <a:extLst>
              <a:ext uri="{FF2B5EF4-FFF2-40B4-BE49-F238E27FC236}">
                <a16:creationId xmlns:a16="http://schemas.microsoft.com/office/drawing/2014/main" id="{A2E36D55-9F5C-2630-3112-5068F46D75FA}"/>
              </a:ext>
            </a:extLst>
          </p:cNvPr>
          <p:cNvSpPr>
            <a:spLocks noGrp="1"/>
          </p:cNvSpPr>
          <p:nvPr>
            <p:ph idx="1"/>
          </p:nvPr>
        </p:nvSpPr>
        <p:spPr>
          <a:xfrm>
            <a:off x="1331686" y="2440637"/>
            <a:ext cx="9006114" cy="3084720"/>
          </a:xfrm>
        </p:spPr>
        <p:txBody>
          <a:bodyPr>
            <a:noAutofit/>
          </a:bodyPr>
          <a:lstStyle/>
          <a:p>
            <a:pPr marL="0" indent="0">
              <a:buNone/>
            </a:pPr>
            <a:r>
              <a:rPr lang="en-US" altLang="zh-CN" sz="9600" b="1" dirty="0">
                <a:effectLst/>
              </a:rPr>
              <a:t>Why "First City"?</a:t>
            </a:r>
            <a:endParaRPr lang="zh-CN" altLang="en-US" sz="9600" b="1" dirty="0"/>
          </a:p>
        </p:txBody>
      </p:sp>
      <p:sp>
        <p:nvSpPr>
          <p:cNvPr id="5" name="文本框 4">
            <a:extLst>
              <a:ext uri="{FF2B5EF4-FFF2-40B4-BE49-F238E27FC236}">
                <a16:creationId xmlns:a16="http://schemas.microsoft.com/office/drawing/2014/main" id="{135BDA27-4EFE-C611-2D62-E8DA473772BD}"/>
              </a:ext>
            </a:extLst>
          </p:cNvPr>
          <p:cNvSpPr txBox="1"/>
          <p:nvPr/>
        </p:nvSpPr>
        <p:spPr>
          <a:xfrm>
            <a:off x="183241" y="1368315"/>
            <a:ext cx="5337631" cy="3539430"/>
          </a:xfrm>
          <a:prstGeom prst="rect">
            <a:avLst/>
          </a:prstGeom>
          <a:noFill/>
        </p:spPr>
        <p:txBody>
          <a:bodyPr wrap="square" rtlCol="0">
            <a:spAutoFit/>
          </a:bodyPr>
          <a:lstStyle/>
          <a:p>
            <a:pPr>
              <a:buNone/>
            </a:pPr>
            <a:r>
              <a:rPr lang="en-US" altLang="zh-CN" sz="2800" b="1" dirty="0">
                <a:effectLst/>
              </a:rPr>
              <a:t>The Yangtze River officially begins at Yibin’s Three Rivers Convergence (Jinsha + Min = Yangtze).</a:t>
            </a:r>
          </a:p>
          <a:p>
            <a:pPr>
              <a:buNone/>
            </a:pPr>
            <a:r>
              <a:rPr lang="en-US" altLang="zh-CN" sz="2800" b="1" dirty="0">
                <a:effectLst/>
              </a:rPr>
              <a:t>Symbolic Role:</a:t>
            </a:r>
          </a:p>
          <a:p>
            <a:r>
              <a:rPr lang="en-US" altLang="zh-CN" sz="2800" b="1" dirty="0">
                <a:effectLst/>
              </a:rPr>
              <a:t>A hub for trade, culture, and ecology along the Yangtze Economic Belt.</a:t>
            </a:r>
          </a:p>
        </p:txBody>
      </p:sp>
      <p:sp>
        <p:nvSpPr>
          <p:cNvPr id="6" name="文本框 5">
            <a:extLst>
              <a:ext uri="{FF2B5EF4-FFF2-40B4-BE49-F238E27FC236}">
                <a16:creationId xmlns:a16="http://schemas.microsoft.com/office/drawing/2014/main" id="{9D01A763-43FC-54E7-6261-1AA15B6FE7EB}"/>
              </a:ext>
            </a:extLst>
          </p:cNvPr>
          <p:cNvSpPr txBox="1"/>
          <p:nvPr/>
        </p:nvSpPr>
        <p:spPr>
          <a:xfrm>
            <a:off x="235857" y="5529943"/>
            <a:ext cx="10101943" cy="338554"/>
          </a:xfrm>
          <a:prstGeom prst="rect">
            <a:avLst/>
          </a:prstGeom>
          <a:noFill/>
        </p:spPr>
        <p:txBody>
          <a:bodyPr wrap="square" rtlCol="0">
            <a:spAutoFit/>
          </a:bodyPr>
          <a:lstStyle/>
          <a:p>
            <a:r>
              <a:rPr lang="zh-CN" altLang="en-US" sz="1600" b="1" dirty="0"/>
              <a:t>长江正式发源于宜宾三江交汇处（金沙</a:t>
            </a:r>
            <a:r>
              <a:rPr lang="en-US" altLang="zh-CN" sz="1600" b="1" dirty="0"/>
              <a:t>+</a:t>
            </a:r>
            <a:r>
              <a:rPr lang="zh-CN" altLang="en-US" sz="1600" b="1" dirty="0"/>
              <a:t>岷江</a:t>
            </a:r>
            <a:r>
              <a:rPr lang="en-US" altLang="zh-CN" sz="1600" b="1" dirty="0"/>
              <a:t>=</a:t>
            </a:r>
            <a:r>
              <a:rPr lang="zh-CN" altLang="en-US" sz="1600" b="1" dirty="0"/>
              <a:t>长江）。象征性角色：长江经济带沿线的贸易、文化和生态中心。</a:t>
            </a:r>
          </a:p>
        </p:txBody>
      </p:sp>
    </p:spTree>
    <p:extLst>
      <p:ext uri="{BB962C8B-B14F-4D97-AF65-F5344CB8AC3E}">
        <p14:creationId xmlns:p14="http://schemas.microsoft.com/office/powerpoint/2010/main" val="11072709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grpId="0" nodeType="clickEffect">
                                  <p:stCondLst>
                                    <p:cond delay="0"/>
                                  </p:stCondLst>
                                  <p:childTnLst>
                                    <p:animEffect transition="out" filter="fade">
                                      <p:cBhvr>
                                        <p:cTn id="10" dur="500"/>
                                        <p:tgtEl>
                                          <p:spTgt spid="3">
                                            <p:txEl>
                                              <p:pRg st="0" end="0"/>
                                            </p:txEl>
                                          </p:spTgt>
                                        </p:tgtEl>
                                      </p:cBhvr>
                                    </p:animEffect>
                                    <p:set>
                                      <p:cBhvr>
                                        <p:cTn id="11" dur="1" fill="hold">
                                          <p:stCondLst>
                                            <p:cond delay="499"/>
                                          </p:stCondLst>
                                        </p:cTn>
                                        <p:tgtEl>
                                          <p:spTgt spid="3">
                                            <p:txEl>
                                              <p:pRg st="0" end="0"/>
                                            </p:txEl>
                                          </p:spTgt>
                                        </p:tgtEl>
                                        <p:attrNameLst>
                                          <p:attrName>style.visibility</p:attrName>
                                        </p:attrNameLst>
                                      </p:cBhvr>
                                      <p:to>
                                        <p:strVal val="hidden"/>
                                      </p:to>
                                    </p:set>
                                  </p:childTnLst>
                                </p:cTn>
                              </p:par>
                            </p:childTnLst>
                          </p:cTn>
                        </p:par>
                        <p:par>
                          <p:cTn id="12" fill="hold">
                            <p:stCondLst>
                              <p:cond delay="500"/>
                            </p:stCondLst>
                            <p:childTnLst>
                              <p:par>
                                <p:cTn id="13" presetID="2" presetClass="entr" presetSubtype="8"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1+#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8D2EB651-9182-DDBC-A06B-50483C63F291}"/>
              </a:ext>
            </a:extLst>
          </p:cNvPr>
          <p:cNvPicPr>
            <a:picLocks noChangeAspect="1"/>
          </p:cNvPicPr>
          <p:nvPr/>
        </p:nvPicPr>
        <p:blipFill>
          <a:blip r:embed="rId2"/>
          <a:stretch>
            <a:fillRect/>
          </a:stretch>
        </p:blipFill>
        <p:spPr>
          <a:xfrm>
            <a:off x="1124749" y="3711337"/>
            <a:ext cx="3323772" cy="2161291"/>
          </a:xfrm>
          <a:prstGeom prst="rect">
            <a:avLst/>
          </a:prstGeom>
        </p:spPr>
      </p:pic>
      <p:sp>
        <p:nvSpPr>
          <p:cNvPr id="2" name="标题 1">
            <a:extLst>
              <a:ext uri="{FF2B5EF4-FFF2-40B4-BE49-F238E27FC236}">
                <a16:creationId xmlns:a16="http://schemas.microsoft.com/office/drawing/2014/main" id="{D7916778-4ACB-E851-E458-EE8E1063C7E4}"/>
              </a:ext>
            </a:extLst>
          </p:cNvPr>
          <p:cNvSpPr>
            <a:spLocks noGrp="1"/>
          </p:cNvSpPr>
          <p:nvPr>
            <p:ph type="title"/>
          </p:nvPr>
        </p:nvSpPr>
        <p:spPr/>
        <p:txBody>
          <a:bodyPr/>
          <a:lstStyle/>
          <a:p>
            <a:r>
              <a:rPr lang="en-US" altLang="zh-CN" dirty="0">
                <a:effectLst/>
              </a:rPr>
              <a:t>Key Attractions</a:t>
            </a:r>
            <a:endParaRPr lang="zh-CN" altLang="en-US" dirty="0"/>
          </a:p>
        </p:txBody>
      </p:sp>
      <p:sp>
        <p:nvSpPr>
          <p:cNvPr id="3" name="内容占位符 2">
            <a:extLst>
              <a:ext uri="{FF2B5EF4-FFF2-40B4-BE49-F238E27FC236}">
                <a16:creationId xmlns:a16="http://schemas.microsoft.com/office/drawing/2014/main" id="{65B52282-41C5-377F-C4DA-96A05E1C9E83}"/>
              </a:ext>
            </a:extLst>
          </p:cNvPr>
          <p:cNvSpPr>
            <a:spLocks noGrp="1"/>
          </p:cNvSpPr>
          <p:nvPr>
            <p:ph idx="1"/>
          </p:nvPr>
        </p:nvSpPr>
        <p:spPr>
          <a:xfrm>
            <a:off x="228601" y="1419224"/>
            <a:ext cx="5490028" cy="2161291"/>
          </a:xfrm>
        </p:spPr>
        <p:txBody>
          <a:bodyPr>
            <a:normAutofit/>
          </a:bodyPr>
          <a:lstStyle/>
          <a:p>
            <a:pPr>
              <a:buNone/>
            </a:pPr>
            <a:r>
              <a:rPr lang="en-US" altLang="zh-CN" dirty="0" err="1">
                <a:effectLst/>
              </a:rPr>
              <a:t>Shunan</a:t>
            </a:r>
            <a:r>
              <a:rPr lang="en-US" altLang="zh-CN" dirty="0">
                <a:effectLst/>
              </a:rPr>
              <a:t> Bamboo Sea:</a:t>
            </a:r>
          </a:p>
          <a:p>
            <a:pPr>
              <a:buNone/>
            </a:pPr>
            <a:r>
              <a:rPr lang="en-US" altLang="zh-CN" dirty="0">
                <a:effectLst/>
              </a:rPr>
              <a:t>World’s largest natural bamboo forest (70,000+ acres), offering bamboo-themed art, cuisine, and eco-tourism.</a:t>
            </a:r>
          </a:p>
          <a:p>
            <a:pPr marL="0" indent="0">
              <a:buNone/>
            </a:pPr>
            <a:endParaRPr lang="zh-CN" altLang="en-US" dirty="0"/>
          </a:p>
        </p:txBody>
      </p:sp>
      <p:pic>
        <p:nvPicPr>
          <p:cNvPr id="7" name="图片 6">
            <a:extLst>
              <a:ext uri="{FF2B5EF4-FFF2-40B4-BE49-F238E27FC236}">
                <a16:creationId xmlns:a16="http://schemas.microsoft.com/office/drawing/2014/main" id="{51CBF60D-63CF-5AD0-8193-3E6004EA41C7}"/>
              </a:ext>
            </a:extLst>
          </p:cNvPr>
          <p:cNvPicPr>
            <a:picLocks noChangeAspect="1"/>
          </p:cNvPicPr>
          <p:nvPr/>
        </p:nvPicPr>
        <p:blipFill>
          <a:blip r:embed="rId3"/>
          <a:stretch>
            <a:fillRect/>
          </a:stretch>
        </p:blipFill>
        <p:spPr>
          <a:xfrm>
            <a:off x="7041457" y="3623253"/>
            <a:ext cx="4150871" cy="2265567"/>
          </a:xfrm>
          <a:prstGeom prst="rect">
            <a:avLst/>
          </a:prstGeom>
        </p:spPr>
      </p:pic>
      <p:sp>
        <p:nvSpPr>
          <p:cNvPr id="8" name="文本框 7">
            <a:extLst>
              <a:ext uri="{FF2B5EF4-FFF2-40B4-BE49-F238E27FC236}">
                <a16:creationId xmlns:a16="http://schemas.microsoft.com/office/drawing/2014/main" id="{93E89D4B-5DDA-0273-28EB-32F2A9AC32FA}"/>
              </a:ext>
            </a:extLst>
          </p:cNvPr>
          <p:cNvSpPr txBox="1"/>
          <p:nvPr/>
        </p:nvSpPr>
        <p:spPr>
          <a:xfrm>
            <a:off x="6854371" y="1376484"/>
            <a:ext cx="5109028" cy="2246769"/>
          </a:xfrm>
          <a:prstGeom prst="rect">
            <a:avLst/>
          </a:prstGeom>
          <a:noFill/>
        </p:spPr>
        <p:txBody>
          <a:bodyPr wrap="square" rtlCol="0">
            <a:spAutoFit/>
          </a:bodyPr>
          <a:lstStyle/>
          <a:p>
            <a:pPr>
              <a:buNone/>
            </a:pPr>
            <a:r>
              <a:rPr lang="en-US" altLang="zh-CN" sz="2800" dirty="0" err="1">
                <a:effectLst/>
              </a:rPr>
              <a:t>Lizhuang</a:t>
            </a:r>
            <a:r>
              <a:rPr lang="en-US" altLang="zh-CN" sz="2800" dirty="0">
                <a:effectLst/>
              </a:rPr>
              <a:t> Ancient Town:</a:t>
            </a:r>
          </a:p>
          <a:p>
            <a:pPr>
              <a:buNone/>
            </a:pPr>
            <a:r>
              <a:rPr lang="en-US" altLang="zh-CN" sz="2800" dirty="0">
                <a:effectLst/>
              </a:rPr>
              <a:t>A WWII cultural center with Ming-Qing architecture and historical museums.</a:t>
            </a:r>
          </a:p>
          <a:p>
            <a:endParaRPr lang="zh-CN" altLang="en-US" sz="2800" dirty="0"/>
          </a:p>
        </p:txBody>
      </p:sp>
      <p:sp>
        <p:nvSpPr>
          <p:cNvPr id="9" name="文本框 8">
            <a:extLst>
              <a:ext uri="{FF2B5EF4-FFF2-40B4-BE49-F238E27FC236}">
                <a16:creationId xmlns:a16="http://schemas.microsoft.com/office/drawing/2014/main" id="{15F2DA39-ECDA-3F0D-BF76-242560A14938}"/>
              </a:ext>
            </a:extLst>
          </p:cNvPr>
          <p:cNvSpPr txBox="1"/>
          <p:nvPr/>
        </p:nvSpPr>
        <p:spPr>
          <a:xfrm>
            <a:off x="9408885" y="3125120"/>
            <a:ext cx="3323772" cy="369332"/>
          </a:xfrm>
          <a:prstGeom prst="rect">
            <a:avLst/>
          </a:prstGeom>
          <a:noFill/>
        </p:spPr>
        <p:txBody>
          <a:bodyPr wrap="square" rtlCol="0">
            <a:spAutoFit/>
          </a:bodyPr>
          <a:lstStyle/>
          <a:p>
            <a:r>
              <a:rPr lang="en-US" altLang="zh-CN" dirty="0" err="1"/>
              <a:t>WWII:world</a:t>
            </a:r>
            <a:r>
              <a:rPr lang="en-US" altLang="zh-CN" dirty="0"/>
              <a:t> war II</a:t>
            </a:r>
            <a:endParaRPr lang="zh-CN" altLang="en-US" dirty="0"/>
          </a:p>
        </p:txBody>
      </p:sp>
      <p:sp>
        <p:nvSpPr>
          <p:cNvPr id="10" name="文本框 9">
            <a:extLst>
              <a:ext uri="{FF2B5EF4-FFF2-40B4-BE49-F238E27FC236}">
                <a16:creationId xmlns:a16="http://schemas.microsoft.com/office/drawing/2014/main" id="{6C7540A4-6990-837C-A5B6-5C6DE6539D42}"/>
              </a:ext>
            </a:extLst>
          </p:cNvPr>
          <p:cNvSpPr txBox="1"/>
          <p:nvPr/>
        </p:nvSpPr>
        <p:spPr>
          <a:xfrm>
            <a:off x="6854371" y="6123543"/>
            <a:ext cx="4555457" cy="338554"/>
          </a:xfrm>
          <a:prstGeom prst="rect">
            <a:avLst/>
          </a:prstGeom>
          <a:noFill/>
        </p:spPr>
        <p:txBody>
          <a:bodyPr wrap="square" rtlCol="0">
            <a:spAutoFit/>
          </a:bodyPr>
          <a:lstStyle/>
          <a:p>
            <a:r>
              <a:rPr lang="zh-CN" altLang="en-US" sz="1600" dirty="0"/>
              <a:t>二战文化中心，拥有明清建筑和历史博物馆。</a:t>
            </a:r>
          </a:p>
        </p:txBody>
      </p:sp>
      <p:sp>
        <p:nvSpPr>
          <p:cNvPr id="11" name="文本框 10">
            <a:extLst>
              <a:ext uri="{FF2B5EF4-FFF2-40B4-BE49-F238E27FC236}">
                <a16:creationId xmlns:a16="http://schemas.microsoft.com/office/drawing/2014/main" id="{E08ED6CF-C138-43C1-7738-E9484F724A36}"/>
              </a:ext>
            </a:extLst>
          </p:cNvPr>
          <p:cNvSpPr txBox="1"/>
          <p:nvPr/>
        </p:nvSpPr>
        <p:spPr>
          <a:xfrm>
            <a:off x="406400" y="6123543"/>
            <a:ext cx="5036457" cy="584775"/>
          </a:xfrm>
          <a:prstGeom prst="rect">
            <a:avLst/>
          </a:prstGeom>
          <a:noFill/>
        </p:spPr>
        <p:txBody>
          <a:bodyPr wrap="square" rtlCol="0">
            <a:spAutoFit/>
          </a:bodyPr>
          <a:lstStyle/>
          <a:p>
            <a:r>
              <a:rPr lang="zh-CN" altLang="en-US" sz="1600" dirty="0"/>
              <a:t>世界上最大的天然竹林（</a:t>
            </a:r>
            <a:r>
              <a:rPr lang="en-US" altLang="zh-CN" sz="1600" dirty="0"/>
              <a:t>70000</a:t>
            </a:r>
            <a:r>
              <a:rPr lang="zh-CN" altLang="en-US" sz="1600" dirty="0"/>
              <a:t>多英亩），提供以竹子为主题的艺术、美食和生态旅游。</a:t>
            </a:r>
          </a:p>
        </p:txBody>
      </p:sp>
    </p:spTree>
    <p:extLst>
      <p:ext uri="{BB962C8B-B14F-4D97-AF65-F5344CB8AC3E}">
        <p14:creationId xmlns:p14="http://schemas.microsoft.com/office/powerpoint/2010/main" val="27031192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F12494F0-CEA5-A8E1-28AC-80CBD8F9F7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6457" y="0"/>
            <a:ext cx="6810380" cy="6818449"/>
          </a:xfrm>
          <a:prstGeom prst="rect">
            <a:avLst/>
          </a:prstGeom>
        </p:spPr>
      </p:pic>
      <p:pic>
        <p:nvPicPr>
          <p:cNvPr id="8" name="图片 7">
            <a:extLst>
              <a:ext uri="{FF2B5EF4-FFF2-40B4-BE49-F238E27FC236}">
                <a16:creationId xmlns:a16="http://schemas.microsoft.com/office/drawing/2014/main" id="{60BA499F-CD23-B453-E8F9-A6BF564F60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14058" y="19775"/>
            <a:ext cx="4368800" cy="6869958"/>
          </a:xfrm>
          <a:prstGeom prst="rect">
            <a:avLst/>
          </a:prstGeom>
        </p:spPr>
      </p:pic>
      <p:sp>
        <p:nvSpPr>
          <p:cNvPr id="2" name="标题 1">
            <a:extLst>
              <a:ext uri="{FF2B5EF4-FFF2-40B4-BE49-F238E27FC236}">
                <a16:creationId xmlns:a16="http://schemas.microsoft.com/office/drawing/2014/main" id="{922A9C0F-4AFE-3A4F-CB07-427F3B173D1A}"/>
              </a:ext>
            </a:extLst>
          </p:cNvPr>
          <p:cNvSpPr>
            <a:spLocks noGrp="1"/>
          </p:cNvSpPr>
          <p:nvPr>
            <p:ph type="title"/>
          </p:nvPr>
        </p:nvSpPr>
        <p:spPr/>
        <p:txBody>
          <a:bodyPr>
            <a:normAutofit/>
          </a:bodyPr>
          <a:lstStyle/>
          <a:p>
            <a:pPr algn="ctr"/>
            <a:r>
              <a:rPr lang="en-US" altLang="zh-CN" sz="5400" b="0" i="0" dirty="0">
                <a:solidFill>
                  <a:srgbClr val="111111"/>
                </a:solidFill>
                <a:effectLst/>
                <a:latin typeface="Arial" panose="020B0604020202020204" pitchFamily="34" charset="0"/>
              </a:rPr>
              <a:t>The </a:t>
            </a:r>
            <a:r>
              <a:rPr lang="en-US" altLang="zh-CN" sz="5400" b="0" i="0" dirty="0">
                <a:solidFill>
                  <a:srgbClr val="FF0000"/>
                </a:solidFill>
                <a:effectLst/>
                <a:latin typeface="Arial" panose="020B0604020202020204" pitchFamily="34" charset="0"/>
              </a:rPr>
              <a:t>last</a:t>
            </a:r>
            <a:r>
              <a:rPr lang="en-US" altLang="zh-CN" sz="5400" b="0" i="0" dirty="0">
                <a:solidFill>
                  <a:srgbClr val="111111"/>
                </a:solidFill>
                <a:effectLst/>
                <a:latin typeface="Arial" panose="020B0604020202020204" pitchFamily="34" charset="0"/>
              </a:rPr>
              <a:t> real dragon in Sichuan</a:t>
            </a:r>
            <a:endParaRPr lang="zh-CN" altLang="en-US" sz="5400" dirty="0"/>
          </a:p>
        </p:txBody>
      </p:sp>
      <p:sp>
        <p:nvSpPr>
          <p:cNvPr id="4" name="文本框 3">
            <a:extLst>
              <a:ext uri="{FF2B5EF4-FFF2-40B4-BE49-F238E27FC236}">
                <a16:creationId xmlns:a16="http://schemas.microsoft.com/office/drawing/2014/main" id="{D99E40EA-F9B1-EF26-C660-FCCEA4F70E24}"/>
              </a:ext>
            </a:extLst>
          </p:cNvPr>
          <p:cNvSpPr txBox="1"/>
          <p:nvPr/>
        </p:nvSpPr>
        <p:spPr>
          <a:xfrm>
            <a:off x="2322286" y="1688564"/>
            <a:ext cx="7547428" cy="1323439"/>
          </a:xfrm>
          <a:prstGeom prst="rect">
            <a:avLst/>
          </a:prstGeom>
          <a:noFill/>
        </p:spPr>
        <p:txBody>
          <a:bodyPr wrap="square" rtlCol="0">
            <a:spAutoFit/>
          </a:bodyPr>
          <a:lstStyle/>
          <a:p>
            <a:r>
              <a:rPr lang="en-US" altLang="zh-CN" sz="8000" dirty="0"/>
              <a:t>Chuan Long Er Hu</a:t>
            </a:r>
            <a:endParaRPr lang="zh-CN" altLang="en-US" sz="8000" dirty="0"/>
          </a:p>
        </p:txBody>
      </p:sp>
    </p:spTree>
    <p:extLst>
      <p:ext uri="{BB962C8B-B14F-4D97-AF65-F5344CB8AC3E}">
        <p14:creationId xmlns:p14="http://schemas.microsoft.com/office/powerpoint/2010/main" val="349715532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1+#ppt_w/2"/>
                                          </p:val>
                                        </p:tav>
                                        <p:tav tm="100000">
                                          <p:val>
                                            <p:strVal val="#ppt_x"/>
                                          </p:val>
                                        </p:tav>
                                      </p:tavLst>
                                    </p:anim>
                                    <p:anim calcmode="lin" valueType="num">
                                      <p:cBhvr additive="base">
                                        <p:cTn id="18" dur="500" fill="hold"/>
                                        <p:tgtEl>
                                          <p:spTgt spid="8"/>
                                        </p:tgtEl>
                                        <p:attrNameLst>
                                          <p:attrName>ppt_y</p:attrName>
                                        </p:attrNameLst>
                                      </p:cBhvr>
                                      <p:tavLst>
                                        <p:tav tm="0">
                                          <p:val>
                                            <p:strVal val="#ppt_y"/>
                                          </p:val>
                                        </p:tav>
                                        <p:tav tm="100000">
                                          <p:val>
                                            <p:strVal val="#ppt_y"/>
                                          </p:val>
                                        </p:tav>
                                      </p:tavLst>
                                    </p:anim>
                                  </p:childTnLst>
                                </p:cTn>
                              </p:par>
                              <p:par>
                                <p:cTn id="19" presetID="15" presetClass="exit" presetSubtype="0" fill="hold" nodeType="withEffect">
                                  <p:stCondLst>
                                    <p:cond delay="200"/>
                                  </p:stCondLst>
                                  <p:childTnLst>
                                    <p:anim calcmode="lin" valueType="num">
                                      <p:cBhvr>
                                        <p:cTn id="20" dur="1000"/>
                                        <p:tgtEl>
                                          <p:spTgt spid="6"/>
                                        </p:tgtEl>
                                        <p:attrNameLst>
                                          <p:attrName>ppt_w</p:attrName>
                                        </p:attrNameLst>
                                      </p:cBhvr>
                                      <p:tavLst>
                                        <p:tav tm="0">
                                          <p:val>
                                            <p:strVal val="ppt_w"/>
                                          </p:val>
                                        </p:tav>
                                        <p:tav tm="100000">
                                          <p:val>
                                            <p:fltVal val="0"/>
                                          </p:val>
                                        </p:tav>
                                      </p:tavLst>
                                    </p:anim>
                                    <p:anim calcmode="lin" valueType="num">
                                      <p:cBhvr>
                                        <p:cTn id="21" dur="1000"/>
                                        <p:tgtEl>
                                          <p:spTgt spid="6"/>
                                        </p:tgtEl>
                                        <p:attrNameLst>
                                          <p:attrName>ppt_h</p:attrName>
                                        </p:attrNameLst>
                                      </p:cBhvr>
                                      <p:tavLst>
                                        <p:tav tm="0">
                                          <p:val>
                                            <p:strVal val="ppt_h"/>
                                          </p:val>
                                        </p:tav>
                                        <p:tav tm="100000">
                                          <p:val>
                                            <p:fltVal val="0"/>
                                          </p:val>
                                        </p:tav>
                                      </p:tavLst>
                                    </p:anim>
                                    <p:anim calcmode="lin" valueType="num">
                                      <p:cBhvr>
                                        <p:cTn id="22" dur="1000"/>
                                        <p:tgtEl>
                                          <p:spTgt spid="6"/>
                                        </p:tgtEl>
                                        <p:attrNameLst>
                                          <p:attrName>ppt_x</p:attrName>
                                        </p:attrNameLst>
                                      </p:cBhvr>
                                      <p:tavLst>
                                        <p:tav tm="0">
                                          <p:val>
                                            <p:strVal val="ppt_x"/>
                                          </p:val>
                                        </p:tav>
                                        <p:tav tm="5000">
                                          <p:val>
                                            <p:strVal val="ppt_x+-0.0500*(ppt_x*0.9511+(1-ppt_y)*0.3090)"/>
                                          </p:val>
                                        </p:tav>
                                        <p:tav tm="10000">
                                          <p:val>
                                            <p:strVal val="ppt_x+-0.1000*(ppt_x*0.8090+(1-ppt_y)*0.5878)"/>
                                          </p:val>
                                        </p:tav>
                                        <p:tav tm="15000">
                                          <p:val>
                                            <p:strVal val="ppt_x+-0.1500*(ppt_x*0.5878+(1-ppt_y)*0.8090)"/>
                                          </p:val>
                                        </p:tav>
                                        <p:tav tm="20000">
                                          <p:val>
                                            <p:strVal val="ppt_x+-0.2000*(ppt_x*0.3090+(1-ppt_y)*0.9511)"/>
                                          </p:val>
                                        </p:tav>
                                        <p:tav tm="25000">
                                          <p:val>
                                            <p:strVal val="ppt_x+-0.2500*(ppt_x*-0.0000+(1-ppt_y)*1.0000)"/>
                                          </p:val>
                                        </p:tav>
                                        <p:tav tm="30000">
                                          <p:val>
                                            <p:strVal val="ppt_x+-0.3000*(ppt_x*-0.3090+(1-ppt_y)*0.9511)"/>
                                          </p:val>
                                        </p:tav>
                                        <p:tav tm="35000">
                                          <p:val>
                                            <p:strVal val="ppt_x+-0.3500*(ppt_x*-0.5878+(1-ppt_y)*0.8090)"/>
                                          </p:val>
                                        </p:tav>
                                        <p:tav tm="40000">
                                          <p:val>
                                            <p:strVal val="ppt_x+-0.4000*(ppt_x*-0.8090+(1-ppt_y)*0.5878)"/>
                                          </p:val>
                                        </p:tav>
                                        <p:tav tm="45000">
                                          <p:val>
                                            <p:strVal val="ppt_x+-0.4500*(ppt_x*-0.9511+(1-ppt_y)*0.3090)"/>
                                          </p:val>
                                        </p:tav>
                                        <p:tav tm="50000">
                                          <p:val>
                                            <p:strVal val="ppt_x+-0.5000*(ppt_x*-1.0000+(1-ppt_y)*-0.0000)"/>
                                          </p:val>
                                        </p:tav>
                                        <p:tav tm="55000">
                                          <p:val>
                                            <p:strVal val="ppt_x+-0.5500*(ppt_x*-0.9511+(1-ppt_y)*-0.3090)"/>
                                          </p:val>
                                        </p:tav>
                                        <p:tav tm="60000">
                                          <p:val>
                                            <p:strVal val="ppt_x+-0.6000*(ppt_x*-0.8090+(1-ppt_y)*-0.5878)"/>
                                          </p:val>
                                        </p:tav>
                                        <p:tav tm="65000">
                                          <p:val>
                                            <p:strVal val="ppt_x+-0.6500*(ppt_x*-0.5878+(1-ppt_y)*-0.8090)"/>
                                          </p:val>
                                        </p:tav>
                                        <p:tav tm="70000">
                                          <p:val>
                                            <p:strVal val="ppt_x+-0.7000*(ppt_x*-0.3090+(1-ppt_y)*-0.9511)"/>
                                          </p:val>
                                        </p:tav>
                                        <p:tav tm="75000">
                                          <p:val>
                                            <p:strVal val="ppt_x+-0.7500*(ppt_x*0.0000+(1-ppt_y)*-1.0000)"/>
                                          </p:val>
                                        </p:tav>
                                        <p:tav tm="80000">
                                          <p:val>
                                            <p:strVal val="ppt_x+-0.8000*(ppt_x*0.3090+(1-ppt_y)*-0.9511)"/>
                                          </p:val>
                                        </p:tav>
                                        <p:tav tm="85000">
                                          <p:val>
                                            <p:strVal val="ppt_x+-0.8500*(ppt_x*0.5878+(1-ppt_y)*-0.8090)"/>
                                          </p:val>
                                        </p:tav>
                                        <p:tav tm="90000">
                                          <p:val>
                                            <p:strVal val="ppt_x+-0.9000*(ppt_x*0.8090+(1-ppt_y)*-0.5878)"/>
                                          </p:val>
                                        </p:tav>
                                        <p:tav tm="95000">
                                          <p:val>
                                            <p:strVal val="ppt_x+-0.9500*(ppt_x*0.9511+(1-ppt_y)*-0.3090)"/>
                                          </p:val>
                                        </p:tav>
                                        <p:tav tm="100000">
                                          <p:val>
                                            <p:strVal val="ppt_x+-1.0000*(ppt_x*1.0000+(1-ppt_y)*0.0000)"/>
                                          </p:val>
                                        </p:tav>
                                      </p:tavLst>
                                    </p:anim>
                                    <p:anim calcmode="lin" valueType="num">
                                      <p:cBhvr>
                                        <p:cTn id="23" dur="1000"/>
                                        <p:tgtEl>
                                          <p:spTgt spid="6"/>
                                        </p:tgtEl>
                                        <p:attrNameLst>
                                          <p:attrName>ppt_y</p:attrName>
                                        </p:attrNameLst>
                                      </p:cBhvr>
                                      <p:tavLst>
                                        <p:tav tm="0">
                                          <p:val>
                                            <p:strVal val="ppt_y"/>
                                          </p:val>
                                        </p:tav>
                                        <p:tav tm="5000">
                                          <p:val>
                                            <p:strVal val="ppt_y+-0.0500*(ppt_x*0.3090-(1-ppt_y)*0.9511)"/>
                                          </p:val>
                                        </p:tav>
                                        <p:tav tm="10000">
                                          <p:val>
                                            <p:strVal val="ppt_y+-0.1000*(ppt_x*0.5878-(1-ppt_y)*0.8090)"/>
                                          </p:val>
                                        </p:tav>
                                        <p:tav tm="15000">
                                          <p:val>
                                            <p:strVal val="ppt_y+-0.1500*(ppt_x*0.8090-(1-ppt_y)*0.5878)"/>
                                          </p:val>
                                        </p:tav>
                                        <p:tav tm="20000">
                                          <p:val>
                                            <p:strVal val="ppt_y+-0.2000*(ppt_x*0.9511-(1-ppt_y)*0.3090)"/>
                                          </p:val>
                                        </p:tav>
                                        <p:tav tm="25000">
                                          <p:val>
                                            <p:strVal val="ppt_y+-0.2500*(ppt_x*1.0000-(1-ppt_y)*-0.0000)"/>
                                          </p:val>
                                        </p:tav>
                                        <p:tav tm="30000">
                                          <p:val>
                                            <p:strVal val="ppt_y+-0.3000*(ppt_x*0.9511-(1-ppt_y)*-0.3090)"/>
                                          </p:val>
                                        </p:tav>
                                        <p:tav tm="35000">
                                          <p:val>
                                            <p:strVal val="ppt_y+-0.3500*(ppt_x*0.8090-(1-ppt_y)*-0.5878)"/>
                                          </p:val>
                                        </p:tav>
                                        <p:tav tm="40000">
                                          <p:val>
                                            <p:strVal val="ppt_y+-0.4000*(ppt_x*0.5878-(1-ppt_y)*-0.8090)"/>
                                          </p:val>
                                        </p:tav>
                                        <p:tav tm="45000">
                                          <p:val>
                                            <p:strVal val="ppt_y+-0.4500*(ppt_x*0.3090-(1-ppt_y)*-0.9511)"/>
                                          </p:val>
                                        </p:tav>
                                        <p:tav tm="50000">
                                          <p:val>
                                            <p:strVal val="ppt_y+-0.5000*(ppt_x*-0.0000-(1-ppt_y)*-1.0000)"/>
                                          </p:val>
                                        </p:tav>
                                        <p:tav tm="55000">
                                          <p:val>
                                            <p:strVal val="ppt_y+-0.5500*(ppt_x*-0.3090-(1-ppt_y)*-0.9511)"/>
                                          </p:val>
                                        </p:tav>
                                        <p:tav tm="60000">
                                          <p:val>
                                            <p:strVal val="ppt_y+-0.6000*(ppt_x*-0.5878-(1-ppt_y)*-0.8090)"/>
                                          </p:val>
                                        </p:tav>
                                        <p:tav tm="65000">
                                          <p:val>
                                            <p:strVal val="ppt_y+-0.6500*(ppt_x*-0.8090-(1-ppt_y)*-0.5878)"/>
                                          </p:val>
                                        </p:tav>
                                        <p:tav tm="70000">
                                          <p:val>
                                            <p:strVal val="ppt_y+-0.7000*(ppt_x*-0.9511-(1-ppt_y)*-0.3090)"/>
                                          </p:val>
                                        </p:tav>
                                        <p:tav tm="75000">
                                          <p:val>
                                            <p:strVal val="ppt_y+-0.7500*(ppt_x*-1.0000-(1-ppt_y)*0.0000)"/>
                                          </p:val>
                                        </p:tav>
                                        <p:tav tm="80000">
                                          <p:val>
                                            <p:strVal val="ppt_y+-0.8000*(ppt_x*-0.9511-(1-ppt_y)*0.3090)"/>
                                          </p:val>
                                        </p:tav>
                                        <p:tav tm="85000">
                                          <p:val>
                                            <p:strVal val="ppt_y+-0.8500*(ppt_x*-0.8090-(1-ppt_y)*0.5878)"/>
                                          </p:val>
                                        </p:tav>
                                        <p:tav tm="90000">
                                          <p:val>
                                            <p:strVal val="ppt_y+-0.9000*(ppt_x*-0.5878-(1-ppt_y)*0.8090)"/>
                                          </p:val>
                                        </p:tav>
                                        <p:tav tm="95000">
                                          <p:val>
                                            <p:strVal val="ppt_y+-0.9500*(ppt_x*-0.3090-(1-ppt_y)*0.9511)"/>
                                          </p:val>
                                        </p:tav>
                                        <p:tav tm="100000">
                                          <p:val>
                                            <p:strVal val="ppt_y+-1.0000*(ppt_x*0.0000-(1-ppt_y)*1.0000)"/>
                                          </p:val>
                                        </p:tav>
                                      </p:tavLst>
                                    </p:anim>
                                    <p:set>
                                      <p:cBhvr>
                                        <p:cTn id="24" dur="1" fill="hold">
                                          <p:stCondLst>
                                            <p:cond delay="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TotalTime>
  <Words>609</Words>
  <Application>Microsoft Office PowerPoint</Application>
  <PresentationFormat>宽屏</PresentationFormat>
  <Paragraphs>41</Paragraphs>
  <Slides>9</Slides>
  <Notes>0</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9</vt:i4>
      </vt:variant>
    </vt:vector>
  </HeadingPairs>
  <TitlesOfParts>
    <vt:vector size="12" baseType="lpstr">
      <vt:lpstr>Arial</vt:lpstr>
      <vt:lpstr>Calibri</vt:lpstr>
      <vt:lpstr>Office 主题</vt:lpstr>
      <vt:lpstr>Yibin</vt:lpstr>
      <vt:lpstr>Located in southern Sichuan, at the confluence of the Jinsha River, Min River, and Yangtze River, earning the title "The First City of the Yangtze River".  Known as "China’s Liquor Capital" (home of Wuliangye) and "Bamboo City" (famed for the Shunan Bamboo Sea).  Rich historical and cultural heritage, including ancient towns and revolutionary sites like the Zhao Yiman Memorial Hal. </vt:lpstr>
      <vt:lpstr>Wuliangye – China’s Liquor King</vt:lpstr>
      <vt:lpstr>Yibin Burning Noodles</vt:lpstr>
      <vt:lpstr>Yibin Burning Noodles</vt:lpstr>
      <vt:lpstr>Yibin Burning Noodles</vt:lpstr>
      <vt:lpstr>The First City of the Yangtze River</vt:lpstr>
      <vt:lpstr>Key Attractions</vt:lpstr>
      <vt:lpstr>The last real dragon in Sichuan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TuFei ZeroFive</dc:creator>
  <cp:lastModifiedBy>TuFei ZeroFive</cp:lastModifiedBy>
  <cp:revision>6</cp:revision>
  <dcterms:created xsi:type="dcterms:W3CDTF">2025-03-31T07:45:34Z</dcterms:created>
  <dcterms:modified xsi:type="dcterms:W3CDTF">2025-03-31T09:10:26Z</dcterms:modified>
</cp:coreProperties>
</file>

<file path=docProps/thumbnail.jpeg>
</file>